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2"/>
  </p:notesMasterIdLst>
  <p:sldIdLst>
    <p:sldId id="268" r:id="rId3"/>
    <p:sldId id="262" r:id="rId4"/>
    <p:sldId id="276" r:id="rId5"/>
    <p:sldId id="278" r:id="rId6"/>
    <p:sldId id="281" r:id="rId7"/>
    <p:sldId id="283" r:id="rId8"/>
    <p:sldId id="282" r:id="rId9"/>
    <p:sldId id="287" r:id="rId10"/>
    <p:sldId id="286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 varScale="1">
        <p:scale>
          <a:sx n="108" d="100"/>
          <a:sy n="108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2DB22-555D-41DB-8A63-D5DE9961A7CC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C8A0A-E6E5-4CF5-A913-1291E73B7C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32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C8A0A-E6E5-4CF5-A913-1291E73B7C6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85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5" y="77914"/>
            <a:ext cx="10842171" cy="60947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1114" y="4904609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5" y="119178"/>
            <a:ext cx="2325949" cy="1542897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>
                <a:effectLst/>
                <a:latin typeface="Calibri"/>
                <a:ea typeface="Calibri"/>
              </a:rPr>
              <a:t/>
            </a:r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75" r:id="rId11"/>
    <p:sldLayoutId id="2147483664" r:id="rId12"/>
    <p:sldLayoutId id="2147483667" r:id="rId13"/>
    <p:sldLayoutId id="2147483668" r:id="rId14"/>
    <p:sldLayoutId id="2147483650" r:id="rId15"/>
    <p:sldLayoutId id="2147483669" r:id="rId16"/>
    <p:sldLayoutId id="21474836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29.7.2019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752" y="4265676"/>
            <a:ext cx="10515600" cy="1520517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V horninách nacházíme záznamy toho, co se v minulosti odehrálo v živé i neživé přírodě. Jaké stopy po naší existenci najdou budoucí generace?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66928" y="137160"/>
            <a:ext cx="10515600" cy="1500187"/>
          </a:xfrm>
        </p:spPr>
        <p:txBody>
          <a:bodyPr/>
          <a:lstStyle/>
          <a:p>
            <a:r>
              <a:rPr lang="cs-CZ" b="1" dirty="0"/>
              <a:t>Kameny ožívají</a:t>
            </a:r>
          </a:p>
          <a:p>
            <a:r>
              <a:rPr lang="cs-CZ" sz="2000" b="1" dirty="0"/>
              <a:t>3.- 5.třída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8" y="295736"/>
            <a:ext cx="4969041" cy="879922"/>
          </a:xfrm>
        </p:spPr>
        <p:txBody>
          <a:bodyPr/>
          <a:lstStyle/>
          <a:p>
            <a:r>
              <a:rPr lang="cs-CZ" dirty="0"/>
              <a:t>Kameny ožívají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213" y="1296955"/>
            <a:ext cx="4969041" cy="519715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1. ZEMĚ VE VESMÍRU</a:t>
            </a:r>
          </a:p>
          <a:p>
            <a:r>
              <a:rPr lang="cs-CZ" dirty="0">
                <a:solidFill>
                  <a:schemeClr val="tx1"/>
                </a:solidFill>
              </a:rPr>
              <a:t>Jak vznikla Země? Měsíc? Život?</a:t>
            </a:r>
          </a:p>
          <a:p>
            <a:r>
              <a:rPr lang="cs-CZ" dirty="0">
                <a:solidFill>
                  <a:schemeClr val="tx1"/>
                </a:solidFill>
              </a:rPr>
              <a:t>Země je kamenná planeta.  </a:t>
            </a:r>
          </a:p>
          <a:p>
            <a:r>
              <a:rPr lang="cs-CZ" dirty="0"/>
              <a:t>2. HORNINY A MINERÁLY </a:t>
            </a:r>
          </a:p>
          <a:p>
            <a:r>
              <a:rPr lang="cs-CZ" dirty="0">
                <a:solidFill>
                  <a:schemeClr val="tx1"/>
                </a:solidFill>
              </a:rPr>
              <a:t>Prakticky zkoušíme možnosti jejich vzniku v geoparku. </a:t>
            </a:r>
          </a:p>
          <a:p>
            <a:pPr>
              <a:spcBef>
                <a:spcPts val="1200"/>
              </a:spcBef>
            </a:pPr>
            <a:r>
              <a:rPr lang="cs-CZ" dirty="0"/>
              <a:t>3. GEOLOGICKÁ OBDOBÍ 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chemeClr val="tx1"/>
                </a:solidFill>
              </a:rPr>
              <a:t>Proměňujeme se v geoparku v paleontology.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chemeClr val="tx1"/>
                </a:solidFill>
              </a:rPr>
              <a:t>Využíváme virtuální realitu.</a:t>
            </a:r>
          </a:p>
          <a:p>
            <a:r>
              <a:rPr lang="cs-CZ" dirty="0"/>
              <a:t>4. KRYSTALY</a:t>
            </a:r>
          </a:p>
          <a:p>
            <a:r>
              <a:rPr lang="cs-CZ" dirty="0">
                <a:solidFill>
                  <a:schemeClr val="tx1"/>
                </a:solidFill>
              </a:rPr>
              <a:t>Realizujeme badatelský projekt.</a:t>
            </a:r>
          </a:p>
          <a:p>
            <a:r>
              <a:rPr lang="cs-CZ" dirty="0"/>
              <a:t>5. PREZENTACE</a:t>
            </a:r>
          </a:p>
          <a:p>
            <a:r>
              <a:rPr lang="cs-CZ" dirty="0">
                <a:solidFill>
                  <a:schemeClr val="tx1"/>
                </a:solidFill>
              </a:rPr>
              <a:t>Prezentujeme výsledky svého učení spolužákům z druhé třídy.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22498" y="718457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Prezentace o sluneční soustavě </a:t>
            </a:r>
            <a:endParaRPr lang="cs-CZ" dirty="0"/>
          </a:p>
        </p:txBody>
      </p:sp>
      <p:pic>
        <p:nvPicPr>
          <p:cNvPr id="6" name="Zástupný symbol pro obsah 4">
            <a:extLst>
              <a:ext uri="{FF2B5EF4-FFF2-40B4-BE49-F238E27FC236}">
                <a16:creationId xmlns="" xmlns:a16="http://schemas.microsoft.com/office/drawing/2014/main" id="{6CF78184-E734-47BF-BA80-66174E34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00"/>
          <a:stretch/>
        </p:blipFill>
        <p:spPr>
          <a:xfrm>
            <a:off x="5421106" y="0"/>
            <a:ext cx="7552924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784980" y="553053"/>
            <a:ext cx="3937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>
                <a:solidFill>
                  <a:schemeClr val="bg1"/>
                </a:solidFill>
              </a:rPr>
              <a:t> </a:t>
            </a:r>
            <a:endParaRPr lang="cs-CZ" sz="2200" b="1" dirty="0">
              <a:solidFill>
                <a:schemeClr val="bg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 rot="452846">
            <a:off x="10130679" y="2789432"/>
            <a:ext cx="2318760" cy="231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ppt</a:t>
            </a:r>
            <a:r>
              <a:rPr lang="cs-CZ" sz="2400" b="1" dirty="0">
                <a:solidFill>
                  <a:schemeClr val="bg1"/>
                </a:solidFill>
              </a:rPr>
              <a:t> prezentace pro učitele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83025" y="130629"/>
            <a:ext cx="4969041" cy="63821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Lidé a čas</a:t>
            </a:r>
          </a:p>
          <a:p>
            <a:r>
              <a:rPr lang="cs-CZ" sz="2000" dirty="0" smtClean="0"/>
              <a:t>Žák pracuje </a:t>
            </a:r>
            <a:r>
              <a:rPr lang="cs-CZ" sz="2000" dirty="0"/>
              <a:t>s časovými údaji a využívá zjištěných údajů k pochopení vztahů mezi ději a mezi jevy. </a:t>
            </a:r>
          </a:p>
          <a:p>
            <a:r>
              <a:rPr lang="cs-CZ" sz="2000" dirty="0"/>
              <a:t>Využívá sbírek muzeí jako informačních zdrojů pro pochopení minulosti</a:t>
            </a:r>
            <a:r>
              <a:rPr lang="cs-CZ" sz="2200" dirty="0"/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Rozmanitost přírody</a:t>
            </a:r>
          </a:p>
          <a:p>
            <a:r>
              <a:rPr lang="cs-CZ" sz="1900" dirty="0" smtClean="0"/>
              <a:t>Žák objevuje </a:t>
            </a:r>
            <a:r>
              <a:rPr lang="cs-CZ" sz="1900" dirty="0"/>
              <a:t>a zjišťuje propojenost prvků živé a neživé přírody, princip rovnováhy přírody. </a:t>
            </a:r>
          </a:p>
          <a:p>
            <a:r>
              <a:rPr lang="cs-CZ" sz="1900" dirty="0"/>
              <a:t>Vysvětlí na základě elementárních poznatků o Zemi jako součásti vesmíru souvislost s rozdělením času a střídáním ročních období. </a:t>
            </a:r>
          </a:p>
          <a:p>
            <a:r>
              <a:rPr lang="cs-CZ" sz="1900" dirty="0"/>
              <a:t>Založí jednoduchý pokus, naplánuje a zdůvodní postup, vyhodnotí a vysvětlí výsledky pokusu.</a:t>
            </a:r>
          </a:p>
          <a:p>
            <a:r>
              <a:rPr lang="cs-CZ" dirty="0">
                <a:solidFill>
                  <a:schemeClr val="bg1"/>
                </a:solidFill>
              </a:rPr>
              <a:t>Komunikační a slohová výchova</a:t>
            </a:r>
          </a:p>
          <a:p>
            <a:r>
              <a:rPr lang="cs-CZ" sz="2000" dirty="0" smtClean="0"/>
              <a:t>Žák sestaví </a:t>
            </a:r>
            <a:r>
              <a:rPr lang="cs-CZ" sz="2000" dirty="0"/>
              <a:t>osnovu vyprávění a na jejím základě vytváří krátký mluvený projev.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2553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41688"/>
            <a:ext cx="5183684" cy="621792"/>
          </a:xfrm>
        </p:spPr>
        <p:txBody>
          <a:bodyPr>
            <a:noAutofit/>
          </a:bodyPr>
          <a:lstStyle/>
          <a:p>
            <a:r>
              <a:rPr lang="cs-CZ" sz="3300" dirty="0"/>
              <a:t>Kameny ožívají podle RVP</a:t>
            </a:r>
          </a:p>
        </p:txBody>
      </p:sp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do tématu ve třídě</a:t>
            </a:r>
            <a:br>
              <a:rPr lang="cs-CZ" dirty="0"/>
            </a:br>
            <a:r>
              <a:rPr lang="cs-CZ" sz="2000" dirty="0">
                <a:solidFill>
                  <a:schemeClr val="tx1"/>
                </a:solidFill>
              </a:rPr>
              <a:t>Přírodověda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600"/>
            <a:ext cx="5029200" cy="33528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  <p:sp>
        <p:nvSpPr>
          <p:cNvPr id="6" name="Ovál 5"/>
          <p:cNvSpPr/>
          <p:nvPr/>
        </p:nvSpPr>
        <p:spPr>
          <a:xfrm rot="577110">
            <a:off x="9558361" y="337976"/>
            <a:ext cx="2307771" cy="23077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>
                <a:solidFill>
                  <a:schemeClr val="bg1"/>
                </a:solidFill>
              </a:rPr>
              <a:t>Tellurium zapůjčené z muzea</a:t>
            </a:r>
          </a:p>
        </p:txBody>
      </p:sp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7778"/>
            <a:ext cx="5029200" cy="3772444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209929"/>
            <a:ext cx="4943475" cy="3708141"/>
          </a:xfrm>
        </p:spPr>
      </p:pic>
      <p:sp>
        <p:nvSpPr>
          <p:cNvPr id="3" name="TextovéPole 2"/>
          <p:cNvSpPr txBox="1"/>
          <p:nvPr/>
        </p:nvSpPr>
        <p:spPr>
          <a:xfrm>
            <a:off x="810768" y="5303520"/>
            <a:ext cx="508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Učení venku – </a:t>
            </a:r>
            <a:r>
              <a:rPr lang="cs-CZ" sz="2800" dirty="0"/>
              <a:t>Didaktické centrum geologie Muzea Říčany</a:t>
            </a:r>
          </a:p>
          <a:p>
            <a:r>
              <a:rPr lang="cs-CZ" sz="2000" dirty="0">
                <a:solidFill>
                  <a:schemeClr val="tx1"/>
                </a:solidFill>
              </a:rPr>
              <a:t>přírodověda, pracovní činnosti, vlastivěda</a:t>
            </a:r>
          </a:p>
        </p:txBody>
      </p:sp>
      <p:sp>
        <p:nvSpPr>
          <p:cNvPr id="10" name="Ovál 9"/>
          <p:cNvSpPr/>
          <p:nvPr/>
        </p:nvSpPr>
        <p:spPr>
          <a:xfrm rot="460382">
            <a:off x="423158" y="1884075"/>
            <a:ext cx="2044238" cy="2052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Práce rukama</a:t>
            </a:r>
          </a:p>
        </p:txBody>
      </p:sp>
    </p:spTree>
    <p:extLst>
      <p:ext uri="{BB962C8B-B14F-4D97-AF65-F5344CB8AC3E}">
        <p14:creationId xmlns:p14="http://schemas.microsoft.com/office/powerpoint/2010/main" val="275286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6827"/>
          </a:xfrm>
        </p:spPr>
        <p:txBody>
          <a:bodyPr>
            <a:normAutofit fontScale="90000"/>
          </a:bodyPr>
          <a:lstStyle/>
          <a:p>
            <a:r>
              <a:rPr lang="cs-CZ" dirty="0"/>
              <a:t>Badatelsky orientovaná výuka vedená zkušenou lektorkou muzea</a:t>
            </a:r>
            <a:br>
              <a:rPr lang="cs-CZ" dirty="0"/>
            </a:br>
            <a:r>
              <a:rPr lang="cs-CZ" sz="2200" dirty="0">
                <a:solidFill>
                  <a:schemeClr val="tx1"/>
                </a:solidFill>
              </a:rPr>
              <a:t>přírodověda, matematika, pracovní činnosti</a:t>
            </a:r>
            <a:endParaRPr lang="cs-CZ" sz="2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37757" y="5242336"/>
            <a:ext cx="5084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Odhalujeme důkazy života jednotlivých období vývoje Země.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165872"/>
            <a:ext cx="4943475" cy="329565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5872"/>
            <a:ext cx="5029200" cy="3340289"/>
          </a:xfrm>
        </p:spPr>
      </p:pic>
      <p:sp>
        <p:nvSpPr>
          <p:cNvPr id="8" name="Ovál 7"/>
          <p:cNvSpPr/>
          <p:nvPr/>
        </p:nvSpPr>
        <p:spPr>
          <a:xfrm rot="577110">
            <a:off x="386930" y="4373651"/>
            <a:ext cx="2307771" cy="23077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Každý zažije úspěch</a:t>
            </a:r>
          </a:p>
        </p:txBody>
      </p:sp>
    </p:spTree>
    <p:extLst>
      <p:ext uri="{BB962C8B-B14F-4D97-AF65-F5344CB8AC3E}">
        <p14:creationId xmlns:p14="http://schemas.microsoft.com/office/powerpoint/2010/main" val="79418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Učíme se prezentovat výsledky svojí práce</a:t>
            </a:r>
            <a:br>
              <a:rPr lang="cs-CZ" dirty="0"/>
            </a:br>
            <a:r>
              <a:rPr lang="cs-CZ" sz="2000" dirty="0">
                <a:solidFill>
                  <a:schemeClr val="tx1"/>
                </a:solidFill>
              </a:rPr>
              <a:t>český jazyk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37757" y="5242336"/>
            <a:ext cx="5084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Odhalujeme důkazy života jednotlivých období vývoje Země.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47" y="2376339"/>
            <a:ext cx="6000574" cy="3375322"/>
          </a:xfrm>
        </p:spPr>
      </p:pic>
      <p:pic>
        <p:nvPicPr>
          <p:cNvPr id="1026" name="Picture 2" descr="https://lh3.googleusercontent.com/vTrzvLFGhJJAy1w693gembSmkqMYYbhtjqpruG4ymQ1-nrQNo4OSZiGtBI7httQ0tWw3W_vrSGkhH5V83_t0PkvrzPEgX7DAijP0HOJh7cZfccRsWNO4n-EBeDrQKKEs138LZlbEJzuc8fd2LGrq-17hrnVIt3CcUFgu1MFthRk-A4wQlZCO78vo724CMiKfqD_bsafVoajp5VhSP16mVVqA196YXOsw6aP3ss_dncTP9DqhoRogXd0rU7znp6Ky1_eqFy25RNhNj-3f5oL6nCshZyo9KjiQvHS1yrhWLqSt8xfkJEcH1N23H_S_Nr1VFnT5t1uMMKih_pBVG5YNVXJoyheb_DjUv452cijHaqa2DjlU14TyNQo3UQ3FqviYn9602sVth51JeAbEH2KYqPUsd4-p0pystPeJIJo_Xxh8ZCtyVQb3nfesJfhNdW9g6T1nn-tfWCp5xkV2TEu8j6E0DczhF7z_oX0vG2B5q3YYgx-as5-z5yGAhcM35PTXP7pEhuZEbLF64uoxeMDYg-z1eX7kqoNQ3CCkSESHWZgVghNusgYfjzMSCH9yIE46gnh2g50oddC4APNHjEqSSGAml9gyz9qMLQRA1TulbCAJG2W8eRu5X7JwmwEnLwZZwCnfWDIO4uj3cPTavQsmecZ3r_JuJCc=w1250-h937-n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8200" y="2177547"/>
            <a:ext cx="5029200" cy="377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 rot="460382">
            <a:off x="9512095" y="1442385"/>
            <a:ext cx="2440081" cy="2540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Dovednosti, nejen znalosti</a:t>
            </a:r>
          </a:p>
        </p:txBody>
      </p:sp>
    </p:spTree>
    <p:extLst>
      <p:ext uri="{BB962C8B-B14F-4D97-AF65-F5344CB8AC3E}">
        <p14:creationId xmlns:p14="http://schemas.microsoft.com/office/powerpoint/2010/main" val="373560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96" y="0"/>
            <a:ext cx="9142680" cy="6858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7267092" y="5312664"/>
            <a:ext cx="3881869" cy="1436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Co mě nejvíc zaujalo ?</a:t>
            </a:r>
          </a:p>
        </p:txBody>
      </p:sp>
      <p:sp>
        <p:nvSpPr>
          <p:cNvPr id="7" name="Ovál 6"/>
          <p:cNvSpPr/>
          <p:nvPr/>
        </p:nvSpPr>
        <p:spPr>
          <a:xfrm rot="21015834">
            <a:off x="672334" y="179201"/>
            <a:ext cx="2862029" cy="2862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učení zábavně</a:t>
            </a:r>
          </a:p>
        </p:txBody>
      </p:sp>
      <p:sp>
        <p:nvSpPr>
          <p:cNvPr id="8" name="Ovál 7"/>
          <p:cNvSpPr/>
          <p:nvPr/>
        </p:nvSpPr>
        <p:spPr>
          <a:xfrm>
            <a:off x="4227157" y="3372199"/>
            <a:ext cx="1538514" cy="1538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práce rukama</a:t>
            </a:r>
          </a:p>
        </p:txBody>
      </p:sp>
      <p:sp>
        <p:nvSpPr>
          <p:cNvPr id="9" name="Ovál 8"/>
          <p:cNvSpPr/>
          <p:nvPr/>
        </p:nvSpPr>
        <p:spPr>
          <a:xfrm rot="20632295">
            <a:off x="2925570" y="4331386"/>
            <a:ext cx="1962555" cy="196255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zážitek</a:t>
            </a:r>
          </a:p>
        </p:txBody>
      </p:sp>
      <p:sp>
        <p:nvSpPr>
          <p:cNvPr id="10" name="Ovál 9"/>
          <p:cNvSpPr/>
          <p:nvPr/>
        </p:nvSpPr>
        <p:spPr>
          <a:xfrm rot="744889">
            <a:off x="8630381" y="2113410"/>
            <a:ext cx="1625600" cy="162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rád zkoumám</a:t>
            </a:r>
          </a:p>
        </p:txBody>
      </p:sp>
      <p:sp>
        <p:nvSpPr>
          <p:cNvPr id="11" name="Ovál 10"/>
          <p:cNvSpPr/>
          <p:nvPr/>
        </p:nvSpPr>
        <p:spPr>
          <a:xfrm rot="441028">
            <a:off x="9241102" y="19280"/>
            <a:ext cx="2742748" cy="27427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pokusy</a:t>
            </a:r>
          </a:p>
        </p:txBody>
      </p:sp>
    </p:spTree>
    <p:extLst>
      <p:ext uri="{BB962C8B-B14F-4D97-AF65-F5344CB8AC3E}">
        <p14:creationId xmlns:p14="http://schemas.microsoft.com/office/powerpoint/2010/main" val="99695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90347" y="2231135"/>
            <a:ext cx="4969041" cy="1436811"/>
          </a:xfrm>
        </p:spPr>
        <p:txBody>
          <a:bodyPr/>
          <a:lstStyle/>
          <a:p>
            <a:r>
              <a:rPr lang="cs-CZ" dirty="0"/>
              <a:t>z hodnocení části programu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.</a:t>
            </a:r>
          </a:p>
          <a:p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3" y="295734"/>
            <a:ext cx="6009027" cy="1935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82" y="2231135"/>
            <a:ext cx="5818827" cy="1969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05" y="4022035"/>
            <a:ext cx="5928204" cy="19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3976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496</TotalTime>
  <Words>264</Words>
  <Application>Microsoft Office PowerPoint</Application>
  <PresentationFormat>Vlastní</PresentationFormat>
  <Paragraphs>51</Paragraphs>
  <Slides>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1" baseType="lpstr">
      <vt:lpstr>Šablona HO_19-04-03</vt:lpstr>
      <vt:lpstr>Vlastní návrh</vt:lpstr>
      <vt:lpstr> V horninách nacházíme záznamy toho, co se v minulosti odehrálo v živé i neživé přírodě. Jaké stopy po naší existenci najdou budoucí generace?</vt:lpstr>
      <vt:lpstr>Kameny ožívají</vt:lpstr>
      <vt:lpstr>Kameny ožívají podle RVP</vt:lpstr>
      <vt:lpstr>Úvod do tématu ve třídě Přírodověda</vt:lpstr>
      <vt:lpstr>Prezentace aplikace PowerPoint</vt:lpstr>
      <vt:lpstr>Badatelsky orientovaná výuka vedená zkušenou lektorkou muzea přírodověda, matematika, pracovní činnosti</vt:lpstr>
      <vt:lpstr>Učíme se prezentovat výsledky svojí práce český jazyk</vt:lpstr>
      <vt:lpstr>Prezentace aplikace PowerPoint</vt:lpstr>
      <vt:lpstr>z hodnocení části programu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Ježková Edita Ing.</cp:lastModifiedBy>
  <cp:revision>65</cp:revision>
  <dcterms:created xsi:type="dcterms:W3CDTF">2019-05-13T13:34:22Z</dcterms:created>
  <dcterms:modified xsi:type="dcterms:W3CDTF">2019-07-29T13:15:42Z</dcterms:modified>
</cp:coreProperties>
</file>